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  <p:sldMasterId id="2147484329" r:id="rId5"/>
    <p:sldMasterId id="2147484359" r:id="rId6"/>
    <p:sldMasterId id="2147484381" r:id="rId7"/>
    <p:sldMasterId id="2147484423" r:id="rId8"/>
  </p:sldMasterIdLst>
  <p:notesMasterIdLst>
    <p:notesMasterId r:id="rId37"/>
  </p:notesMasterIdLst>
  <p:handoutMasterIdLst>
    <p:handoutMasterId r:id="rId38"/>
  </p:handoutMasterIdLst>
  <p:sldIdLst>
    <p:sldId id="307" r:id="rId9"/>
    <p:sldId id="1863" r:id="rId10"/>
    <p:sldId id="2076137550" r:id="rId11"/>
    <p:sldId id="1867" r:id="rId12"/>
    <p:sldId id="1865" r:id="rId13"/>
    <p:sldId id="2076137566" r:id="rId14"/>
    <p:sldId id="2076137570" r:id="rId15"/>
    <p:sldId id="2076137557" r:id="rId16"/>
    <p:sldId id="1869" r:id="rId17"/>
    <p:sldId id="257" r:id="rId18"/>
    <p:sldId id="2076137559" r:id="rId19"/>
    <p:sldId id="2076137562" r:id="rId20"/>
    <p:sldId id="2076137561" r:id="rId21"/>
    <p:sldId id="1870" r:id="rId22"/>
    <p:sldId id="1658" r:id="rId23"/>
    <p:sldId id="2076137564" r:id="rId24"/>
    <p:sldId id="2076137563" r:id="rId25"/>
    <p:sldId id="1866" r:id="rId26"/>
    <p:sldId id="2076137576" r:id="rId27"/>
    <p:sldId id="2076137573" r:id="rId28"/>
    <p:sldId id="2076137574" r:id="rId29"/>
    <p:sldId id="2076137567" r:id="rId30"/>
    <p:sldId id="1880" r:id="rId31"/>
    <p:sldId id="9790" r:id="rId32"/>
    <p:sldId id="2076137572" r:id="rId33"/>
    <p:sldId id="431" r:id="rId34"/>
    <p:sldId id="2076137556" r:id="rId35"/>
    <p:sldId id="2076137555" r:id="rId3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and ATT&amp;CK" id="{E1C8FB21-FF75-44A0-8090-B2FB240B014B}">
          <p14:sldIdLst>
            <p14:sldId id="307"/>
            <p14:sldId id="1863"/>
            <p14:sldId id="2076137550"/>
            <p14:sldId id="1867"/>
            <p14:sldId id="1865"/>
            <p14:sldId id="2076137566"/>
            <p14:sldId id="2076137570"/>
            <p14:sldId id="2076137557"/>
            <p14:sldId id="1869"/>
            <p14:sldId id="257"/>
            <p14:sldId id="2076137559"/>
            <p14:sldId id="2076137562"/>
            <p14:sldId id="2076137561"/>
            <p14:sldId id="1870"/>
            <p14:sldId id="1658"/>
            <p14:sldId id="2076137564"/>
            <p14:sldId id="2076137563"/>
            <p14:sldId id="1866"/>
            <p14:sldId id="2076137576"/>
            <p14:sldId id="2076137573"/>
            <p14:sldId id="2076137574"/>
            <p14:sldId id="2076137567"/>
            <p14:sldId id="1880"/>
            <p14:sldId id="9790"/>
            <p14:sldId id="2076137572"/>
            <p14:sldId id="431"/>
            <p14:sldId id="2076137556"/>
            <p14:sldId id="20761375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000000"/>
    <a:srgbClr val="00B7CD"/>
    <a:srgbClr val="CBD6F0"/>
    <a:srgbClr val="1E1E1E"/>
    <a:srgbClr val="086AA0"/>
    <a:srgbClr val="B4009E"/>
    <a:srgbClr val="52525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27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7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commentAuthors" Target="commentAuthor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7ACA-F4DB-4F58-86C6-A099C8BE3DA4}" type="datetime8">
              <a:rPr lang="en-US" smtClean="0">
                <a:latin typeface="Segoe UI" pitchFamily="34" charset="0"/>
              </a:rPr>
              <a:t>6/10/2021 8:40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45195EB-D63B-4AE2-AA1C-79EA13D10E91}" type="datetime8">
              <a:rPr lang="en-US" smtClean="0"/>
              <a:t>6/10/2021 8:39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OC_Prime/status/1377214191703109634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6/10/2021 8:39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8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SOC Prime on Twitter: "Explore #Sigma rules repository mirror by SOC Prime - https://t.co/xUGvuSgNYS Just in few clicks you can find and translate available rules to detections compatible with your security platform. No registration required! #Cybersecurity #SIEM #ThreatHunting #BlueTeam https://t.co/N4SDFci37P" / Twitter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6/10/2021 8:39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656567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7732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565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69730" y="6563488"/>
            <a:ext cx="1429913" cy="372394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50012" y="1449982"/>
            <a:ext cx="11009250" cy="742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2456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6" y="2172838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7421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771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72677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1575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3CD3-691C-4B14-B1FB-2DA530B0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8716-DFCC-47F0-8E84-A81FC80E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206EB-3D63-4CC2-B149-3D0FF7F2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FC84-B2BF-4973-BCE5-E84E22EFEFD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ADDB-7CDF-490C-B407-DF5DBB3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0500-5C31-4C6E-946B-F74E4FD5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75ED-1C45-4EED-B7BF-AA14760EE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8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D6B8-A577-44A1-A875-99DF678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F7F5-D5B5-44EE-AA08-71E8019F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457BB-DA47-4731-92EC-44B03531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07B5-3FAA-48E0-8AD0-6D7CBCDA8954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C269-4F27-4966-9ABA-D41478FB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C86A-83F6-42D4-AFF2-7842A695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F6C1-7227-473D-B2AB-546D2FE0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3972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94391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30745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593993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11000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69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8053">
                      <a:srgbClr val="1E1E1E"/>
                    </a:gs>
                    <a:gs pos="75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9191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33678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3805">
                      <a:srgbClr val="1E1E1E"/>
                    </a:gs>
                    <a:gs pos="52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100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3647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550532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66779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99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387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1489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812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72711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8336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35144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25224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98544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86292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13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4513">
                      <a:srgbClr val="1E1E1E"/>
                    </a:gs>
                    <a:gs pos="57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0533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96364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416370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2301">
                      <a:srgbClr val="1E1E1E"/>
                    </a:gs>
                    <a:gs pos="31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591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6592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120058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35978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26686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168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295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265985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6927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8018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7E54-89D4-4A84-9E12-8DD96F913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B7204-4204-45C2-8E7A-CE0C83E48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602D5-3C18-4D41-85B0-ED94CF40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5EEF-4530-430C-A16C-90BB9070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7EBE-04AC-4380-AF7B-480623B4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311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40B5-BA37-44AE-8829-D1185C0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2E63-EA34-4CE9-8A24-1C8D7934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5DA4-FE09-4DE5-8E1B-333CBBF1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0AB8-7E6A-4AC7-B811-9E44D913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0B872-E0E9-42CD-890B-CCC36C16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A429-26BD-4D66-8BD0-EA6E194C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84FBD-CF1B-4121-9DE1-3EBF6BB4F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D8F6-0887-4C2F-A281-D670238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3F73-4661-4A4D-9E4E-BFEA2773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1FC40-5D80-4D50-84DA-B9560DCC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464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D924-83CF-4BA9-BB0C-4544BA1F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ABB7-8C88-4DF6-B088-1B30EFB68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62F39-606A-4C0A-B366-A14C048A1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E764F-0F69-404E-98B3-1B329C69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90AA8-94BB-447F-AE2D-F0AF6684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DD79F-EC80-4C18-A181-9012686A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31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A9D1-B84B-4EF8-A52B-4448624E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88FC-BBB2-46E4-AC92-0CFA4E056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BA5BF-CA72-4BF3-96CC-89267BE4E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71EFF-57E4-42DF-933C-99EB7FBE2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47C14-EE35-4902-ADCD-60575ED6A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056CB-57E4-41EF-B9A6-A8EB23F4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6CE0B-0A24-43C4-8186-C712EA58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5D974-C1D9-43A2-B008-567036AE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9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B426-1379-41F6-A83D-5F56415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A111A-9B61-4B0B-B3EA-059C58C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77FA6-5A34-4EC1-98F3-1577D430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16D9-FA9E-457A-9768-CA7A681A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555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C51FC-7E00-41DB-B14A-D88CE38B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0FCDD-098F-4AA4-8214-E8A78E68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26DDD-1CD9-4D2E-B12D-B491DCF5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53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1179-72A7-4726-B4AA-59ED42E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61BD-3F33-4AB2-9D2F-549C47A0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8FC68-4195-4685-B44B-BBAB0840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8143-8E14-4AD7-A1D6-F6C162C8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78AC-32A9-4DC0-AC96-9458D2AA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969A-8B05-43CC-A7E2-17F03460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556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AE94-9565-4213-97BB-EA331853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2BEC7-F1F8-4995-A46C-880C6AB68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3EC9C-6082-4079-9383-3C8C9DE01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07716-0E43-4B15-B102-45CF44B9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E8845-4C05-4D75-9416-6D6224D1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A14E3-0D75-48A1-9778-9CEF8C1F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7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B754-B77F-4047-9D4C-9114B9C6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E5530-ACF5-47A5-80C2-06EEC91DB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D8A73-E14D-4821-89E7-2BBE9B93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838D-EDDB-44E2-98E2-AA6BABA4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DFCB9-F183-46A5-8755-B3CAFB2D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73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6B8DC-00F2-4AAE-9D3C-B075F8CF3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50F95-50C3-49AD-81C6-57B2D5356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A76FD-7624-46A3-AC1C-DB69CDAE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631-6908-4BA7-9E21-A5D33C97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EC038-D5D6-49F7-9B43-67572677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99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9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9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1577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4115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0163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86696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029294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16418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76759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698310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11135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681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430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093539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326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65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92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30762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658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72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26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8" r:id="rId25"/>
    <p:sldLayoutId id="2147484421" r:id="rId26"/>
    <p:sldLayoutId id="2147484422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2" r:id="rId10"/>
    <p:sldLayoutId id="2147484343" r:id="rId11"/>
    <p:sldLayoutId id="2147484344" r:id="rId12"/>
    <p:sldLayoutId id="2147484345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76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EB2DC-B9F9-4AD8-9FF6-6B93D5B6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F590E-4434-4A44-9516-CAD21EA05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1A698-E146-4A77-BAB3-CB72CD8C3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52FF-1BB2-4929-BD64-3CC489E37E2C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A9D0-F221-4885-849E-3F7441613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D571F-0BAE-4564-88AE-0DD1239D7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9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6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0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  <p:sldLayoutId id="2147484435" r:id="rId12"/>
    <p:sldLayoutId id="2147484436" r:id="rId13"/>
    <p:sldLayoutId id="2147484437" r:id="rId14"/>
    <p:sldLayoutId id="2147484438" r:id="rId15"/>
    <p:sldLayoutId id="2147484439" r:id="rId16"/>
    <p:sldLayoutId id="2147484440" r:id="rId17"/>
    <p:sldLayoutId id="2147484441" r:id="rId18"/>
    <p:sldLayoutId id="2147484442" r:id="rId19"/>
    <p:sldLayoutId id="2147484443" r:id="rId20"/>
    <p:sldLayoutId id="2147484444" r:id="rId21"/>
    <p:sldLayoutId id="2147484445" r:id="rId22"/>
    <p:sldLayoutId id="2147484446" r:id="rId23"/>
    <p:sldLayoutId id="2147484447" r:id="rId24"/>
    <p:sldLayoutId id="2147484448" r:id="rId25"/>
    <p:sldLayoutId id="2147484449" r:id="rId26"/>
    <p:sldLayoutId id="2147484450" r:id="rId2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sticpy.readthedocs.io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chcommunity.microsoft.com/t5/azure-sentinel/jupyter-notebook-pivot-functions/ba-p/215111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ousseade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ttack.mitre.org/wiki/Main_Page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ordordatasets.com/notebooks/small/windows/window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Azure/SimuLand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oscd_initiative" TargetMode="Externa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attack-community.org/even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RF" TargetMode="External"/><Relationship Id="rId2" Type="http://schemas.openxmlformats.org/officeDocument/2006/relationships/hyperlink" Target="https://twitter.com/OTR_Community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1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5.jpeg"/><Relationship Id="rId11" Type="http://schemas.openxmlformats.org/officeDocument/2006/relationships/image" Target="../media/image57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unters-forge/mordor/" TargetMode="External"/><Relationship Id="rId3" Type="http://schemas.openxmlformats.org/officeDocument/2006/relationships/hyperlink" Target="https://github.com/Neo23x0/sigma/tree/master/rules/windows/sysmon" TargetMode="External"/><Relationship Id="rId7" Type="http://schemas.openxmlformats.org/officeDocument/2006/relationships/hyperlink" Target="https://www.joesecurity.org/blog/8225577975210857708" TargetMode="External"/><Relationship Id="rId2" Type="http://schemas.openxmlformats.org/officeDocument/2006/relationships/hyperlink" Target="https://github.com/Neo23x0/sigma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pluralsight.com/browse/software-development/python" TargetMode="External"/><Relationship Id="rId5" Type="http://schemas.openxmlformats.org/officeDocument/2006/relationships/hyperlink" Target="https://attack.mitre.org/resources/contribute/" TargetMode="External"/><Relationship Id="rId4" Type="http://schemas.openxmlformats.org/officeDocument/2006/relationships/hyperlink" Target="https://mybinder.org/v2/gh/JohnLaTwC/Shared/master?filepath=notebooks%2FEnvironmental%20Key%20Login.ipynb" TargetMode="External"/><Relationship Id="rId9" Type="http://schemas.openxmlformats.org/officeDocument/2006/relationships/hyperlink" Target="http://blog.joesecurity.org/2019/10/joe-sandbox-sigma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hnlatwc/the-githubification-of-infosec-afbdbfaad1d1" TargetMode="Externa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itre-engenuity/att-ck-for-containers-now-available-4c2359654bf1" TargetMode="External"/><Relationship Id="rId2" Type="http://schemas.openxmlformats.org/officeDocument/2006/relationships/hyperlink" Target="https://medium.com/mitre-attack/launching-attack-for-ics-2be4d2fb9b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hyperlink" Target="https://medium.com/mitre-attack/attack-april-2021-release-39accaf23c81" TargetMode="External"/><Relationship Id="rId4" Type="http://schemas.openxmlformats.org/officeDocument/2006/relationships/hyperlink" Target="https://medium.com/mitre-engenuity/research-partnership-matures-att-ck-for-cloud-d232998968c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ssemproject.com/dm/mitre_attack/attack_techniques_to_events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itre-attack/identifying-unc2452-related-techniques-9f7b6c7f371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211262"/>
            <a:ext cx="11810935" cy="2736716"/>
          </a:xfrm>
        </p:spPr>
        <p:txBody>
          <a:bodyPr/>
          <a:lstStyle/>
          <a:p>
            <a:r>
              <a:rPr lang="en-US" sz="6000"/>
              <a:t>Advancing InfoSec</a:t>
            </a:r>
            <a:br>
              <a:rPr lang="en-US" sz="6000"/>
            </a:br>
            <a:r>
              <a:rPr lang="en-US" sz="3600"/>
              <a:t>Towards an Open, Shareable, Contributor-Friendly model of speeding InfoSec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John Lambert, @JohnLaTwC</a:t>
            </a:r>
          </a:p>
          <a:p>
            <a:r>
              <a:rPr lang="en-US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03B76-6A67-4E25-89A8-6AAAA5074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459684" y="296862"/>
            <a:ext cx="3477964" cy="40233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49A05-D6B4-4F3E-BC63-BCBF9DB5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4" y="68262"/>
            <a:ext cx="65176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73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031C7C-33E5-4A99-9A5F-BEE33E255E99}"/>
              </a:ext>
            </a:extLst>
          </p:cNvPr>
          <p:cNvSpPr txBox="1"/>
          <p:nvPr/>
        </p:nvSpPr>
        <p:spPr>
          <a:xfrm>
            <a:off x="-5556" y="6625192"/>
            <a:ext cx="6223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https://twitter.com/cyb3rops/status/1338180505511063554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6DA25-C107-451A-AB1F-944E5F7C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Sigma Developments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C32BF-B313-471B-B194-983D4AEE2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Sigma2Attack</a:t>
            </a:r>
          </a:p>
          <a:p>
            <a:r>
              <a:rPr lang="en-US" dirty="0"/>
              <a:t>Sigma 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0DE87-A946-4C9A-A3DC-FF2D0F98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93" y="349702"/>
            <a:ext cx="6379667" cy="5992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EE366-51E1-45DA-9AF4-7093421B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80" y="2783110"/>
            <a:ext cx="2847563" cy="360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8737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1C1A10-0724-4870-B0D1-022D805EB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r>
              <a:rPr lang="en-US" err="1"/>
              <a:t>JoeSandbox</a:t>
            </a:r>
            <a:endParaRPr lang="en-US"/>
          </a:p>
          <a:p>
            <a:r>
              <a:rPr lang="en-US"/>
              <a:t>SOC Prime</a:t>
            </a:r>
          </a:p>
          <a:p>
            <a:r>
              <a:rPr lang="en-US"/>
              <a:t>VirusTotal</a:t>
            </a:r>
          </a:p>
          <a:p>
            <a:r>
              <a:rPr lang="en-US"/>
              <a:t>Chronicle Detect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C9667E-BE68-4BF8-9650-6483AAFC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Sigma Rule adoption in SecOps </a:t>
            </a:r>
            <a:r>
              <a:rPr lang="en-US" err="1"/>
              <a:t>prodcuts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C4A0A-B797-4A40-8435-EC4238B3F595}"/>
              </a:ext>
            </a:extLst>
          </p:cNvPr>
          <p:cNvGrpSpPr/>
          <p:nvPr/>
        </p:nvGrpSpPr>
        <p:grpSpPr>
          <a:xfrm>
            <a:off x="5380037" y="1363662"/>
            <a:ext cx="6350923" cy="4876800"/>
            <a:chOff x="5380037" y="1363662"/>
            <a:chExt cx="6350923" cy="4876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A8125F-0EFD-4392-BD8A-3AF5C00D8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0037" y="1363662"/>
              <a:ext cx="6350923" cy="4868863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96F0A6B-B929-47B8-9669-A122A7983891}"/>
                </a:ext>
              </a:extLst>
            </p:cNvPr>
            <p:cNvSpPr/>
            <p:nvPr/>
          </p:nvSpPr>
          <p:spPr bwMode="auto">
            <a:xfrm>
              <a:off x="8885237" y="4183062"/>
              <a:ext cx="1600200" cy="20574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CCD9D23-4D3D-46D4-B20F-57236A48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63" y="0"/>
            <a:ext cx="5941951" cy="6994525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CEF695AA-8DDB-43E6-B398-2FDCC97C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73" y="-35877"/>
            <a:ext cx="9197975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8C8F76-2227-478E-A9E0-934632913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589" y="-34290"/>
            <a:ext cx="8143459" cy="6994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718865-422E-45D2-87D1-8983F9A84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2999" y="-37464"/>
            <a:ext cx="754863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48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2B584-D6D1-4E87-9528-F4425F756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70555" cy="3877985"/>
          </a:xfrm>
        </p:spPr>
        <p:txBody>
          <a:bodyPr/>
          <a:lstStyle/>
          <a:p>
            <a:r>
              <a:rPr lang="en-US" err="1"/>
              <a:t>Corelight</a:t>
            </a:r>
            <a:r>
              <a:rPr lang="en-US"/>
              <a:t> </a:t>
            </a:r>
            <a:r>
              <a:rPr lang="en-US" err="1"/>
              <a:t>Zeek</a:t>
            </a:r>
            <a:endParaRPr lang="en-US"/>
          </a:p>
          <a:p>
            <a:r>
              <a:rPr lang="en-US" err="1"/>
              <a:t>Zeek</a:t>
            </a:r>
            <a:r>
              <a:rPr lang="en-US"/>
              <a:t> Log Queries</a:t>
            </a:r>
          </a:p>
          <a:p>
            <a:r>
              <a:rPr lang="en-US"/>
              <a:t>Community developed Sigma rules</a:t>
            </a:r>
          </a:p>
          <a:p>
            <a:r>
              <a:rPr lang="en-US"/>
              <a:t>Suricata rules contributed by Proofpoint researchers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A3B11E-EBD8-450D-82FE-CA7EC493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Detections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CEFD60-FB8D-4609-B3FA-A155B9CF1997}"/>
              </a:ext>
            </a:extLst>
          </p:cNvPr>
          <p:cNvGrpSpPr/>
          <p:nvPr/>
        </p:nvGrpSpPr>
        <p:grpSpPr>
          <a:xfrm>
            <a:off x="6904037" y="295273"/>
            <a:ext cx="5419010" cy="6994525"/>
            <a:chOff x="6599237" y="449262"/>
            <a:chExt cx="5419010" cy="69945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E6FE22-4521-49F9-85CA-3D6193AD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9237" y="449262"/>
              <a:ext cx="5419010" cy="699452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D70A92F-EF55-4969-9E4B-AC6CDD74CF33}"/>
                </a:ext>
              </a:extLst>
            </p:cNvPr>
            <p:cNvCxnSpPr>
              <a:cxnSpLocks/>
            </p:cNvCxnSpPr>
            <p:nvPr/>
          </p:nvCxnSpPr>
          <p:spPr>
            <a:xfrm>
              <a:off x="8275637" y="5097462"/>
              <a:ext cx="25908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779BEA-5D69-4EA6-864E-6867EFD6EDA8}"/>
                </a:ext>
              </a:extLst>
            </p:cNvPr>
            <p:cNvCxnSpPr>
              <a:cxnSpLocks/>
            </p:cNvCxnSpPr>
            <p:nvPr/>
          </p:nvCxnSpPr>
          <p:spPr>
            <a:xfrm>
              <a:off x="7334342" y="6054444"/>
              <a:ext cx="35814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4632E2B-77AC-4290-819B-7460C63C55CC}"/>
                </a:ext>
              </a:extLst>
            </p:cNvPr>
            <p:cNvCxnSpPr>
              <a:cxnSpLocks/>
            </p:cNvCxnSpPr>
            <p:nvPr/>
          </p:nvCxnSpPr>
          <p:spPr>
            <a:xfrm>
              <a:off x="7437437" y="6850062"/>
              <a:ext cx="2959835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3325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Repeatable Analysis</a:t>
            </a:r>
          </a:p>
        </p:txBody>
      </p:sp>
    </p:spTree>
    <p:extLst>
      <p:ext uri="{BB962C8B-B14F-4D97-AF65-F5344CB8AC3E}">
        <p14:creationId xmlns:p14="http://schemas.microsoft.com/office/powerpoint/2010/main" val="38112654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DE8B7-AE2F-4357-9180-EDE49830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Jupyter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3862-F3B5-490D-A990-2817849E3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58DC9-AECF-4ABA-BB3E-A6424F023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2"/>
          <a:stretch/>
        </p:blipFill>
        <p:spPr>
          <a:xfrm>
            <a:off x="4541837" y="1276157"/>
            <a:ext cx="7194912" cy="51291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280901-5CDD-4945-86AB-EF1075B77B78}"/>
              </a:ext>
            </a:extLst>
          </p:cNvPr>
          <p:cNvSpPr/>
          <p:nvPr/>
        </p:nvSpPr>
        <p:spPr bwMode="auto">
          <a:xfrm>
            <a:off x="6675437" y="1734217"/>
            <a:ext cx="4953000" cy="1534445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80C879-B89B-48C2-90E7-72B2FFC49AAB}"/>
              </a:ext>
            </a:extLst>
          </p:cNvPr>
          <p:cNvSpPr/>
          <p:nvPr/>
        </p:nvSpPr>
        <p:spPr bwMode="auto">
          <a:xfrm>
            <a:off x="6710641" y="3351388"/>
            <a:ext cx="4917795" cy="3117229"/>
          </a:xfrm>
          <a:prstGeom prst="rect">
            <a:avLst/>
          </a:prstGeom>
          <a:noFill/>
          <a:ln w="57150">
            <a:solidFill>
              <a:srgbClr val="92D050"/>
            </a:solidFill>
            <a:headEnd type="none" w="med" len="med"/>
            <a:tailEnd type="none" w="med" len="me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2497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B928BA-CB42-49F3-B9EE-11C156A9E206}"/>
              </a:ext>
            </a:extLst>
          </p:cNvPr>
          <p:cNvSpPr txBox="1"/>
          <p:nvPr/>
        </p:nvSpPr>
        <p:spPr>
          <a:xfrm>
            <a:off x="-20638" y="6563936"/>
            <a:ext cx="3424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https://msticpy.readthedocs.io/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B059BC-E9E6-40E4-87D9-0B80E7EF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SecOps Visualizations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33A9EC8-E939-48AE-AD7D-3B30F5493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" y="1363662"/>
            <a:ext cx="6567689" cy="5478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imeline values plot with circles.">
            <a:extLst>
              <a:ext uri="{FF2B5EF4-FFF2-40B4-BE49-F238E27FC236}">
                <a16:creationId xmlns:a16="http://schemas.microsoft.com/office/drawing/2014/main" id="{AFA0CDD7-B40D-4E03-A9D1-AF03B6B4B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" y="1363662"/>
            <a:ext cx="8307896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862E7A74-3B6B-4860-8D87-22E20AFA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69" y="1336674"/>
            <a:ext cx="7816276" cy="5538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A46460-9D0D-4D34-9A7C-07249ABFD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596" y="0"/>
            <a:ext cx="8486876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468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8E53A-9949-41DF-86FB-86F26144A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20416"/>
          </a:xfrm>
        </p:spPr>
        <p:txBody>
          <a:bodyPr/>
          <a:lstStyle/>
          <a:p>
            <a:r>
              <a:rPr lang="en-US" sz="2800" dirty="0" err="1"/>
              <a:t>MSTICPy</a:t>
            </a:r>
            <a:r>
              <a:rPr lang="en-US" sz="2800" dirty="0"/>
              <a:t>: Open Source Python tools for security investigations </a:t>
            </a:r>
          </a:p>
          <a:p>
            <a:r>
              <a:rPr lang="en-US" sz="2800" dirty="0"/>
              <a:t>Pivoting is core to analysis</a:t>
            </a:r>
          </a:p>
          <a:p>
            <a:r>
              <a:rPr lang="en-US" sz="2800" dirty="0"/>
              <a:t>Enrich data by using indicator type as a selector into a data source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E735EF-EABE-4559-B200-45367127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Pivots in </a:t>
            </a:r>
            <a:r>
              <a:rPr lang="en-US" dirty="0" err="1"/>
              <a:t>MSTICPy</a:t>
            </a:r>
            <a:endParaRPr lang="en-US" dirty="0"/>
          </a:p>
        </p:txBody>
      </p:sp>
      <p:pic>
        <p:nvPicPr>
          <p:cNvPr id="13314" name="Picture 2" descr="thumbnail image 1 of blog post titled &#10; &#10; &#10;  &#10; &#10; &#10; &#10;    &#10;  &#10;   &#10;    &#10;      &#10;       Jupyter Notebook Pivot Function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E628475A-DB8D-491D-A186-BE1AFBAA8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37" y="4346574"/>
            <a:ext cx="3810000" cy="158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thumbnail image 2 of blog post titled &#10; &#10; &#10;  &#10; &#10; &#10; &#10;    &#10;  &#10;   &#10;    &#10;      &#10;       Jupyter Notebook Pivot Function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CE8D40E9-265F-4F50-82A1-C396A64F9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68"/>
          <a:stretch/>
        </p:blipFill>
        <p:spPr bwMode="auto">
          <a:xfrm>
            <a:off x="122237" y="2659062"/>
            <a:ext cx="8388350" cy="3268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8BA58-1F1E-4F1B-A435-FF81F9F2A26D}"/>
              </a:ext>
            </a:extLst>
          </p:cNvPr>
          <p:cNvSpPr txBox="1"/>
          <p:nvPr/>
        </p:nvSpPr>
        <p:spPr>
          <a:xfrm>
            <a:off x="-106363" y="6423648"/>
            <a:ext cx="83058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hlinkClick r:id="rId4"/>
              </a:rPr>
              <a:t>Jupyter Notebook Pivot Functions - Microsoft Tech Community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48624-0F19-47B7-9C0A-A0686A67ED28}"/>
              </a:ext>
            </a:extLst>
          </p:cNvPr>
          <p:cNvSpPr txBox="1"/>
          <p:nvPr/>
        </p:nvSpPr>
        <p:spPr>
          <a:xfrm>
            <a:off x="8732837" y="5953125"/>
            <a:ext cx="3703638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Figure 2: Discovering Pivots with tab completion in a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11170939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DataSets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378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E48-C19A-48DE-AE35-48B91370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Samir’s EVTX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3517F-556E-46C1-88F0-90329A9B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1" y="1641333"/>
            <a:ext cx="7929489" cy="3711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244AA6-67B8-47A3-A17B-9DDCA5436FAB}"/>
              </a:ext>
            </a:extLst>
          </p:cNvPr>
          <p:cNvSpPr txBox="1"/>
          <p:nvPr/>
        </p:nvSpPr>
        <p:spPr>
          <a:xfrm>
            <a:off x="0" y="6567826"/>
            <a:ext cx="5570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https://github.com/sbousseaden</a:t>
            </a:r>
            <a:r>
              <a:rPr lang="en-US" dirty="0"/>
              <a:t> by @SBousseaden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13D10-6BAE-4F72-8BA5-FC64C1E78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65" y="79717"/>
            <a:ext cx="4038656" cy="6914808"/>
          </a:xfrm>
          <a:prstGeom prst="rect">
            <a:avLst/>
          </a:prstGeom>
        </p:spPr>
      </p:pic>
      <p:sp>
        <p:nvSpPr>
          <p:cNvPr id="21" name="Freeform 28">
            <a:extLst>
              <a:ext uri="{FF2B5EF4-FFF2-40B4-BE49-F238E27FC236}">
                <a16:creationId xmlns:a16="http://schemas.microsoft.com/office/drawing/2014/main" id="{BBCE34E8-FCCB-42E7-8F04-30BD527D0644}"/>
              </a:ext>
            </a:extLst>
          </p:cNvPr>
          <p:cNvSpPr>
            <a:spLocks/>
          </p:cNvSpPr>
          <p:nvPr/>
        </p:nvSpPr>
        <p:spPr bwMode="auto">
          <a:xfrm rot="7088696" flipH="1">
            <a:off x="2114585" y="1277676"/>
            <a:ext cx="4251449" cy="3068725"/>
          </a:xfrm>
          <a:custGeom>
            <a:avLst/>
            <a:gdLst/>
            <a:ahLst/>
            <a:cxnLst>
              <a:cxn ang="0">
                <a:pos x="29" y="2041"/>
              </a:cxn>
              <a:cxn ang="0">
                <a:pos x="2688" y="536"/>
              </a:cxn>
              <a:cxn ang="0">
                <a:pos x="2851" y="619"/>
              </a:cxn>
              <a:cxn ang="0">
                <a:pos x="2745" y="0"/>
              </a:cxn>
              <a:cxn ang="0">
                <a:pos x="2182" y="440"/>
              </a:cxn>
              <a:cxn ang="0">
                <a:pos x="2365" y="450"/>
              </a:cxn>
              <a:cxn ang="0">
                <a:pos x="0" y="2041"/>
              </a:cxn>
            </a:cxnLst>
            <a:rect l="0" t="0" r="r" b="b"/>
            <a:pathLst>
              <a:path w="2851" h="2041">
                <a:moveTo>
                  <a:pt x="29" y="2041"/>
                </a:moveTo>
                <a:cubicBezTo>
                  <a:pt x="1973" y="2041"/>
                  <a:pt x="2688" y="536"/>
                  <a:pt x="2688" y="536"/>
                </a:cubicBezTo>
                <a:cubicBezTo>
                  <a:pt x="2851" y="619"/>
                  <a:pt x="2851" y="619"/>
                  <a:pt x="2851" y="619"/>
                </a:cubicBezTo>
                <a:cubicBezTo>
                  <a:pt x="2745" y="0"/>
                  <a:pt x="2745" y="0"/>
                  <a:pt x="2745" y="0"/>
                </a:cubicBezTo>
                <a:cubicBezTo>
                  <a:pt x="2400" y="300"/>
                  <a:pt x="2182" y="440"/>
                  <a:pt x="2182" y="440"/>
                </a:cubicBezTo>
                <a:cubicBezTo>
                  <a:pt x="2365" y="450"/>
                  <a:pt x="2365" y="450"/>
                  <a:pt x="2365" y="450"/>
                </a:cubicBezTo>
                <a:cubicBezTo>
                  <a:pt x="2365" y="450"/>
                  <a:pt x="1878" y="1748"/>
                  <a:pt x="0" y="2041"/>
                </a:cubicBezTo>
              </a:path>
            </a:pathLst>
          </a:custGeom>
          <a:solidFill>
            <a:srgbClr val="FFC000"/>
          </a:solidFill>
          <a:ln w="38100">
            <a:solidFill>
              <a:srgbClr val="DD8047">
                <a:lumMod val="20000"/>
                <a:lumOff val="80000"/>
              </a:srgbClr>
            </a:solidFill>
            <a:round/>
            <a:headEnd/>
            <a:tailEnd/>
          </a:ln>
          <a:effectLst>
            <a:outerShdw blurRad="1524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298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50000">
                    <a:prstClr val="black">
                      <a:lumMod val="85000"/>
                      <a:lumOff val="15000"/>
                    </a:prst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31905611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331550"/>
            <a:ext cx="10726460" cy="2909528"/>
          </a:xfrm>
        </p:spPr>
        <p:txBody>
          <a:bodyPr/>
          <a:lstStyle/>
          <a:p>
            <a:pPr algn="ctr"/>
            <a:r>
              <a:rPr lang="en-US" sz="6000"/>
              <a:t>If you want to go fast, go alone</a:t>
            </a:r>
            <a:br>
              <a:rPr lang="en-US" sz="6000"/>
            </a:br>
            <a:br>
              <a:rPr lang="en-US" sz="3600"/>
            </a:br>
            <a:r>
              <a:rPr lang="en-US" sz="6000"/>
              <a:t>If you want to go far, go together</a:t>
            </a:r>
            <a:br>
              <a:rPr lang="en-US" sz="6000"/>
            </a:br>
            <a:br>
              <a:rPr lang="en-US" sz="6000"/>
            </a:br>
            <a:r>
              <a:rPr lang="en-US" sz="2400"/>
              <a:t>African Proverb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063906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8902-9362-43FD-AA31-13245D84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Pre-Recorded Data Sets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5E1FD-776A-4F3A-87A2-EDC9CCF04DF0}"/>
              </a:ext>
            </a:extLst>
          </p:cNvPr>
          <p:cNvSpPr txBox="1">
            <a:spLocks/>
          </p:cNvSpPr>
          <p:nvPr/>
        </p:nvSpPr>
        <p:spPr>
          <a:xfrm>
            <a:off x="274514" y="1212850"/>
            <a:ext cx="3899292" cy="502291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Segoe UI Light"/>
              </a:rPr>
              <a:t>Mordor Project</a:t>
            </a:r>
          </a:p>
          <a:p>
            <a:r>
              <a:rPr lang="en-US" sz="2400">
                <a:latin typeface="Segoe UI Light"/>
                <a:ea typeface="+mn-lt"/>
                <a:cs typeface="+mn-lt"/>
              </a:rPr>
              <a:t>Datasets to expedite the development and validation of analytics.</a:t>
            </a:r>
            <a:endParaRPr lang="en-US" sz="2400">
              <a:latin typeface="Segoe UI Light"/>
              <a:ea typeface="+mn-lt"/>
              <a:cs typeface="Segoe UI Light"/>
            </a:endParaRPr>
          </a:p>
          <a:p>
            <a:r>
              <a:rPr lang="en-US" sz="2400">
                <a:ea typeface="+mj-lt"/>
                <a:cs typeface="+mj-lt"/>
              </a:rPr>
              <a:t>Data categorized following the Mitre </a:t>
            </a:r>
            <a:r>
              <a:rPr lang="en-US" sz="2400">
                <a:ea typeface="+mj-lt"/>
                <a:cs typeface="+mj-lt"/>
                <a:hlinkClick r:id="rId2"/>
              </a:rPr>
              <a:t>ATT&amp;CK Framework</a:t>
            </a:r>
            <a:r>
              <a:rPr lang="en-US" sz="2400">
                <a:ea typeface="+mj-lt"/>
                <a:cs typeface="+mj-lt"/>
              </a:rPr>
              <a:t>. </a:t>
            </a:r>
          </a:p>
          <a:p>
            <a:r>
              <a:rPr lang="en-US" sz="2400">
                <a:ea typeface="+mj-lt"/>
                <a:cs typeface="+mj-lt"/>
              </a:rPr>
              <a:t>Small</a:t>
            </a:r>
            <a:r>
              <a:rPr lang="en-US" sz="2400">
                <a:ea typeface="+mj-lt"/>
                <a:cs typeface="Segoe UI Light"/>
              </a:rPr>
              <a:t> and large datasets to cover atomic simulations and end-to-end attack scenarios</a:t>
            </a:r>
            <a:endParaRPr lang="en-US" sz="2400">
              <a:ea typeface="+mj-lt"/>
              <a:cs typeface="+mj-lt"/>
            </a:endParaRPr>
          </a:p>
          <a:p>
            <a:endParaRPr lang="en-US" sz="2400">
              <a:latin typeface="Segoe UI Light"/>
              <a:cs typeface="Segoe U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AF324B8-DF8E-42BF-9922-0A0F0AF7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733" y="1237778"/>
            <a:ext cx="7597668" cy="4976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CE441D-C81F-49CE-BFB7-389A88133CFA}"/>
              </a:ext>
            </a:extLst>
          </p:cNvPr>
          <p:cNvSpPr txBox="1"/>
          <p:nvPr/>
        </p:nvSpPr>
        <p:spPr>
          <a:xfrm>
            <a:off x="886603" y="6625193"/>
            <a:ext cx="112776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4"/>
              </a:rPr>
              <a:t>Windows — The Mordor Project (mordordatasets.com)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51226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8902-9362-43FD-AA31-13245D84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Sets and Simulation Environments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5E1FD-776A-4F3A-87A2-EDC9CCF04DF0}"/>
              </a:ext>
            </a:extLst>
          </p:cNvPr>
          <p:cNvSpPr txBox="1">
            <a:spLocks/>
          </p:cNvSpPr>
          <p:nvPr/>
        </p:nvSpPr>
        <p:spPr>
          <a:xfrm>
            <a:off x="274514" y="1212850"/>
            <a:ext cx="5438660" cy="583544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cs typeface="Segoe UI Light"/>
              </a:rPr>
              <a:t>SimuLand</a:t>
            </a:r>
            <a:endParaRPr lang="en-US" dirty="0">
              <a:cs typeface="Segoe UI Light"/>
            </a:endParaRPr>
          </a:p>
          <a:p>
            <a:r>
              <a:rPr lang="en-US" sz="2400" dirty="0">
                <a:ea typeface="+mj-lt"/>
                <a:cs typeface="+mj-lt"/>
              </a:rPr>
              <a:t>An open-source initiative by Microsoft to help security researchers around the world deploy lab environments that reproduce techniques used by real threat actors</a:t>
            </a:r>
          </a:p>
          <a:p>
            <a:r>
              <a:rPr lang="en-US" sz="2400" dirty="0">
                <a:ea typeface="+mj-lt"/>
                <a:cs typeface="+mj-lt"/>
              </a:rPr>
              <a:t>Test and verify detections and extend threat research using telemetry and forensic artifacts generated after each simulation exercise.</a:t>
            </a:r>
          </a:p>
          <a:p>
            <a:r>
              <a:rPr lang="en-US" sz="2400" dirty="0">
                <a:ea typeface="+mj-lt"/>
                <a:cs typeface="Segoe UI Light"/>
              </a:rPr>
              <a:t>Integrate it with your own threat research methodology!</a:t>
            </a:r>
          </a:p>
          <a:p>
            <a:endParaRPr lang="en-US" sz="2400" dirty="0">
              <a:latin typeface="Segoe UI Light"/>
              <a:cs typeface="Segoe UI Light"/>
            </a:endParaRPr>
          </a:p>
          <a:p>
            <a:endParaRPr lang="en-US" sz="2400" dirty="0">
              <a:latin typeface="Segoe UI Light"/>
              <a:cs typeface="Segoe UI"/>
            </a:endParaRPr>
          </a:p>
          <a:p>
            <a:endParaRPr lang="en-US" sz="2400" dirty="0">
              <a:latin typeface="Segoe UI Light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E441D-C81F-49CE-BFB7-389A88133CFA}"/>
              </a:ext>
            </a:extLst>
          </p:cNvPr>
          <p:cNvSpPr txBox="1"/>
          <p:nvPr/>
        </p:nvSpPr>
        <p:spPr>
          <a:xfrm>
            <a:off x="886603" y="6625193"/>
            <a:ext cx="112776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Azure/</a:t>
            </a:r>
            <a:r>
              <a:rPr lang="en-US" dirty="0" err="1">
                <a:ea typeface="+mn-lt"/>
                <a:cs typeface="+mn-lt"/>
                <a:hlinkClick r:id="rId2"/>
              </a:rPr>
              <a:t>SimuLand</a:t>
            </a:r>
            <a:r>
              <a:rPr lang="en-US" dirty="0">
                <a:ea typeface="+mn-lt"/>
                <a:cs typeface="+mn-lt"/>
                <a:hlinkClick r:id="rId2"/>
              </a:rPr>
              <a:t>: Understand adversary tradecraft and improve detection strategies (github.com)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8C6239E-9932-4963-9F61-FDF86252D3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/>
          <a:stretch>
            <a:fillRect/>
          </a:stretch>
        </p:blipFill>
        <p:spPr>
          <a:xfrm>
            <a:off x="5780416" y="1856937"/>
            <a:ext cx="6340492" cy="34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296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Promoting Community</a:t>
            </a:r>
          </a:p>
        </p:txBody>
      </p:sp>
    </p:spTree>
    <p:extLst>
      <p:ext uri="{BB962C8B-B14F-4D97-AF65-F5344CB8AC3E}">
        <p14:creationId xmlns:p14="http://schemas.microsoft.com/office/powerpoint/2010/main" val="13115068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9F7A-2E95-44F7-97CB-07D97656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0B2BB-B92C-4020-BD5D-81E1DE3F6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24" y="376610"/>
            <a:ext cx="5022838" cy="3864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6E0E8-05D3-486C-B91F-29347433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4384272"/>
            <a:ext cx="5069346" cy="2389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19874-B738-492C-BE66-7E26D68AA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67" y="1243011"/>
            <a:ext cx="5601482" cy="2867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5ABD4A-41BE-476B-B79F-16B13C24AE1F}"/>
              </a:ext>
            </a:extLst>
          </p:cNvPr>
          <p:cNvSpPr txBox="1"/>
          <p:nvPr/>
        </p:nvSpPr>
        <p:spPr>
          <a:xfrm>
            <a:off x="0" y="6514585"/>
            <a:ext cx="3627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https://twitter.com/oscd_initiative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6556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6D24CC-9C0E-45BE-976D-EED7CBF68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262"/>
            <a:ext cx="6627848" cy="5255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C8D18A-A770-4850-8E27-00F30A11F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65"/>
          <a:stretch/>
        </p:blipFill>
        <p:spPr>
          <a:xfrm>
            <a:off x="5367337" y="742949"/>
            <a:ext cx="6942163" cy="4475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65380-AD12-4ED5-B31A-341831E61032}"/>
              </a:ext>
            </a:extLst>
          </p:cNvPr>
          <p:cNvSpPr txBox="1"/>
          <p:nvPr/>
        </p:nvSpPr>
        <p:spPr>
          <a:xfrm>
            <a:off x="122237" y="6545263"/>
            <a:ext cx="4916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https://www.attack-community.org/event/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1076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AA65380-AD12-4ED5-B31A-341831E61032}"/>
              </a:ext>
            </a:extLst>
          </p:cNvPr>
          <p:cNvSpPr txBox="1"/>
          <p:nvPr/>
        </p:nvSpPr>
        <p:spPr>
          <a:xfrm>
            <a:off x="122237" y="6545263"/>
            <a:ext cx="1180311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Open Threat Research (@OTR_Community) / Twitter</a:t>
            </a:r>
            <a:r>
              <a:rPr lang="en-US"/>
              <a:t>  and </a:t>
            </a:r>
            <a:r>
              <a:rPr lang="en-US">
                <a:ea typeface="+mn-lt"/>
                <a:cs typeface="+mn-lt"/>
                <a:hlinkClick r:id="rId3"/>
              </a:rPr>
              <a:t>Open Threat Research Forge (github.com)</a:t>
            </a:r>
            <a:endParaRPr lang="en-US"/>
          </a:p>
        </p:txBody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12F93F74-91DA-4245-ACFC-7B9B2AE79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74" t="3471" r="11553" b="3636"/>
          <a:stretch/>
        </p:blipFill>
        <p:spPr>
          <a:xfrm>
            <a:off x="122237" y="1350177"/>
            <a:ext cx="7836072" cy="3183723"/>
          </a:xfrm>
          <a:prstGeom prst="rect">
            <a:avLst/>
          </a:prstGeom>
        </p:spPr>
      </p:pic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3F1A9C-7B17-4692-A3C5-3AA9AEDF70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55"/>
          <a:stretch/>
        </p:blipFill>
        <p:spPr>
          <a:xfrm>
            <a:off x="6711950" y="3222877"/>
            <a:ext cx="5826125" cy="31144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6FFC0B-A1A3-4960-82B0-E48B9BB4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Threat Research Community</a:t>
            </a:r>
          </a:p>
        </p:txBody>
      </p:sp>
    </p:spTree>
    <p:extLst>
      <p:ext uri="{BB962C8B-B14F-4D97-AF65-F5344CB8AC3E}">
        <p14:creationId xmlns:p14="http://schemas.microsoft.com/office/powerpoint/2010/main" val="4271526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E584-E7B5-46C6-870F-940EE4FA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“</a:t>
            </a:r>
            <a:r>
              <a:rPr lang="en-US" err="1"/>
              <a:t>Githubification</a:t>
            </a:r>
            <a:r>
              <a:rPr lang="en-US"/>
              <a:t>” of Infosec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B2A630-A4FF-4CF9-87F0-588A659890FA}"/>
              </a:ext>
            </a:extLst>
          </p:cNvPr>
          <p:cNvSpPr/>
          <p:nvPr/>
        </p:nvSpPr>
        <p:spPr>
          <a:xfrm>
            <a:off x="2026321" y="5740137"/>
            <a:ext cx="7122739" cy="10039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>
                <a:solidFill>
                  <a:prstClr val="black"/>
                </a:solidFill>
                <a:latin typeface="Calibri" panose="020F0502020204030204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568B8B-52E8-4B62-98F2-AFA903FE284A}"/>
              </a:ext>
            </a:extLst>
          </p:cNvPr>
          <p:cNvSpPr/>
          <p:nvPr/>
        </p:nvSpPr>
        <p:spPr>
          <a:xfrm>
            <a:off x="4398860" y="1724344"/>
            <a:ext cx="2377659" cy="10039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>
                <a:solidFill>
                  <a:prstClr val="black"/>
                </a:solidFill>
                <a:latin typeface="Calibri" panose="020F0502020204030204"/>
              </a:rPr>
              <a:t>Threat Group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D0BE1-D7C4-41AB-B434-54C84D58ED87}"/>
              </a:ext>
            </a:extLst>
          </p:cNvPr>
          <p:cNvSpPr/>
          <p:nvPr/>
        </p:nvSpPr>
        <p:spPr>
          <a:xfrm>
            <a:off x="3733682" y="2728293"/>
            <a:ext cx="3708014" cy="1003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>
                <a:solidFill>
                  <a:prstClr val="black"/>
                </a:solidFill>
                <a:latin typeface="Calibri" panose="020F0502020204030204"/>
              </a:rPr>
              <a:t>Technique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544C2-8E70-423B-BB5C-40EDB3A3E431}"/>
              </a:ext>
            </a:extLst>
          </p:cNvPr>
          <p:cNvSpPr/>
          <p:nvPr/>
        </p:nvSpPr>
        <p:spPr>
          <a:xfrm>
            <a:off x="3108812" y="3732241"/>
            <a:ext cx="4957754" cy="10039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>
                <a:solidFill>
                  <a:prstClr val="black"/>
                </a:solidFill>
                <a:latin typeface="Calibri" panose="020F0502020204030204"/>
              </a:rPr>
              <a:t>Detection Definitions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9E1A6-3102-423C-93E2-D4EF6D022678}"/>
              </a:ext>
            </a:extLst>
          </p:cNvPr>
          <p:cNvSpPr/>
          <p:nvPr/>
        </p:nvSpPr>
        <p:spPr>
          <a:xfrm>
            <a:off x="2441376" y="4736189"/>
            <a:ext cx="6292628" cy="1003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>
                <a:solidFill>
                  <a:prstClr val="black"/>
                </a:solidFill>
                <a:latin typeface="Calibri" panose="020F0502020204030204"/>
              </a:rPr>
              <a:t>Detection Product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80E22B-8315-40D9-880B-EDBC29BBE2CA}"/>
              </a:ext>
            </a:extLst>
          </p:cNvPr>
          <p:cNvGrpSpPr/>
          <p:nvPr/>
        </p:nvGrpSpPr>
        <p:grpSpPr>
          <a:xfrm>
            <a:off x="6967307" y="1408612"/>
            <a:ext cx="5411438" cy="1699447"/>
            <a:chOff x="6716117" y="1381118"/>
            <a:chExt cx="5305813" cy="16662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7F75A-994D-43F4-8A61-D40DBA5050EE}"/>
                </a:ext>
              </a:extLst>
            </p:cNvPr>
            <p:cNvGrpSpPr/>
            <p:nvPr/>
          </p:nvGrpSpPr>
          <p:grpSpPr>
            <a:xfrm>
              <a:off x="7664182" y="1381118"/>
              <a:ext cx="4357748" cy="1666276"/>
              <a:chOff x="6366935" y="-383746"/>
              <a:chExt cx="4357748" cy="16662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9F424D9-A0DB-4CD2-984B-14208B619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935" y="-256447"/>
                <a:ext cx="2156046" cy="13516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7BDD0DF-D25D-4174-A166-128703F7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5466" y="-383746"/>
                <a:ext cx="1309217" cy="16662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Plus Sign 10">
                <a:extLst>
                  <a:ext uri="{FF2B5EF4-FFF2-40B4-BE49-F238E27FC236}">
                    <a16:creationId xmlns:a16="http://schemas.microsoft.com/office/drawing/2014/main" id="{2A03D3BF-5BF5-45FA-BB03-63ED62ED4D59}"/>
                  </a:ext>
                </a:extLst>
              </p:cNvPr>
              <p:cNvSpPr/>
              <p:nvPr/>
            </p:nvSpPr>
            <p:spPr>
              <a:xfrm>
                <a:off x="8660562" y="108306"/>
                <a:ext cx="682172" cy="682172"/>
              </a:xfrm>
              <a:prstGeom prst="mathPlus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08EDA8E-8B63-4DED-8C1B-8458D1FC80BA}"/>
                </a:ext>
              </a:extLst>
            </p:cNvPr>
            <p:cNvSpPr/>
            <p:nvPr/>
          </p:nvSpPr>
          <p:spPr>
            <a:xfrm>
              <a:off x="6716117" y="1601317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E8492D-95AE-4DE5-9CE6-EF50F95C2649}"/>
              </a:ext>
            </a:extLst>
          </p:cNvPr>
          <p:cNvGrpSpPr/>
          <p:nvPr/>
        </p:nvGrpSpPr>
        <p:grpSpPr>
          <a:xfrm>
            <a:off x="521678" y="2335904"/>
            <a:ext cx="3010266" cy="1886224"/>
            <a:chOff x="510631" y="2290310"/>
            <a:chExt cx="2951509" cy="18494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6729E8-2800-42BC-9414-A032F8D3FA70}"/>
                </a:ext>
              </a:extLst>
            </p:cNvPr>
            <p:cNvGrpSpPr/>
            <p:nvPr/>
          </p:nvGrpSpPr>
          <p:grpSpPr>
            <a:xfrm>
              <a:off x="510631" y="2290310"/>
              <a:ext cx="2565436" cy="1849407"/>
              <a:chOff x="-4845576" y="911578"/>
              <a:chExt cx="3314700" cy="25146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6901133-DB10-4F4F-92F7-B03B3BC5F5F3}"/>
                  </a:ext>
                </a:extLst>
              </p:cNvPr>
              <p:cNvGrpSpPr/>
              <p:nvPr/>
            </p:nvGrpSpPr>
            <p:grpSpPr>
              <a:xfrm>
                <a:off x="-4620988" y="911578"/>
                <a:ext cx="2865525" cy="1709632"/>
                <a:chOff x="7601048" y="2265452"/>
                <a:chExt cx="2865525" cy="170963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543537F-A9B0-4DF9-B4EB-9C96977FD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1048" y="2265452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C7C963A-354B-436D-8992-68B42399D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0846" y="236819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AE3C2FA-EF41-4DD9-8BA1-EEA1C9A6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7151" y="248258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CD062-7D88-42BB-827D-73B59F4AC859}"/>
                  </a:ext>
                </a:extLst>
              </p:cNvPr>
              <p:cNvSpPr txBox="1"/>
              <p:nvPr/>
            </p:nvSpPr>
            <p:spPr>
              <a:xfrm>
                <a:off x="-4845576" y="2788465"/>
                <a:ext cx="3314700" cy="63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endParaRPr lang="en-US" sz="2448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60548588-7457-4BB7-8E8F-F9E329E392D8}"/>
                </a:ext>
              </a:extLst>
            </p:cNvPr>
            <p:cNvSpPr/>
            <p:nvPr/>
          </p:nvSpPr>
          <p:spPr>
            <a:xfrm rot="10800000">
              <a:off x="3213649" y="2673248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4D0B1-8095-4580-8C81-BC490697C24F}"/>
              </a:ext>
            </a:extLst>
          </p:cNvPr>
          <p:cNvGrpSpPr/>
          <p:nvPr/>
        </p:nvGrpSpPr>
        <p:grpSpPr>
          <a:xfrm>
            <a:off x="8255368" y="3354772"/>
            <a:ext cx="3781780" cy="1509785"/>
            <a:chOff x="8093369" y="3289291"/>
            <a:chExt cx="3707964" cy="148031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5456" y="3289291"/>
              <a:ext cx="2945877" cy="1480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E5254A63-363F-408B-9B67-082C59C75F4A}"/>
                </a:ext>
              </a:extLst>
            </p:cNvPr>
            <p:cNvSpPr/>
            <p:nvPr/>
          </p:nvSpPr>
          <p:spPr>
            <a:xfrm>
              <a:off x="8093369" y="3670678"/>
              <a:ext cx="221031" cy="9070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2A660A-F4CB-4EDF-BF17-0373E593B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" y="4443752"/>
            <a:ext cx="2751790" cy="110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242FD8-4550-4D98-AF89-D9455AE58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551" y="5155454"/>
            <a:ext cx="1855679" cy="166840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9204A8-B237-43BE-8524-A1783192BBC0}"/>
              </a:ext>
            </a:extLst>
          </p:cNvPr>
          <p:cNvCxnSpPr>
            <a:cxnSpLocks/>
          </p:cNvCxnSpPr>
          <p:nvPr/>
        </p:nvCxnSpPr>
        <p:spPr>
          <a:xfrm>
            <a:off x="5572890" y="1309095"/>
            <a:ext cx="0" cy="5675584"/>
          </a:xfrm>
          <a:prstGeom prst="line">
            <a:avLst/>
          </a:prstGeom>
          <a:ln w="28575">
            <a:prstDash val="lg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FB3ECEB6-D747-4879-B331-E4B6EE63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26" y="3123780"/>
            <a:ext cx="1968855" cy="3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BA6780-95CE-4346-8F01-6DF5C3449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0064" y="3993982"/>
            <a:ext cx="1700459" cy="7258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D199E6-74B2-4855-9236-B0327CF2BF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5873" y="5551665"/>
            <a:ext cx="2148382" cy="725805"/>
          </a:xfrm>
          <a:prstGeom prst="rect">
            <a:avLst/>
          </a:prstGeom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53C4F715-13F8-42A4-929D-55C0BAB0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952" y="3752119"/>
            <a:ext cx="1046605" cy="35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8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F0D5-B145-4DE7-A75D-B50D9687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A243DA-4ABD-4CE0-B4F0-E619C26FE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292288"/>
              </p:ext>
            </p:extLst>
          </p:nvPr>
        </p:nvGraphicFramePr>
        <p:xfrm>
          <a:off x="243713" y="1190473"/>
          <a:ext cx="11734800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124">
                  <a:extLst>
                    <a:ext uri="{9D8B030D-6E8A-4147-A177-3AD203B41FA5}">
                      <a16:colId xmlns:a16="http://schemas.microsoft.com/office/drawing/2014/main" val="753068677"/>
                    </a:ext>
                  </a:extLst>
                </a:gridCol>
                <a:gridCol w="9341676">
                  <a:extLst>
                    <a:ext uri="{9D8B030D-6E8A-4147-A177-3AD203B41FA5}">
                      <a16:colId xmlns:a16="http://schemas.microsoft.com/office/drawing/2014/main" val="3433221327"/>
                    </a:ext>
                  </a:extLst>
                </a:gridCol>
              </a:tblGrid>
              <a:tr h="381001">
                <a:tc>
                  <a:txBody>
                    <a:bodyPr/>
                    <a:lstStyle/>
                    <a:p>
                      <a:r>
                        <a:rPr lang="en-US" sz="2000"/>
                        <a:t>If you’re a…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Try to: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26504"/>
                  </a:ext>
                </a:extLst>
              </a:tr>
              <a:tr h="105187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Defender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and apply a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Sigma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rule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Contribute a rule back to an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open source repository</a:t>
                      </a:r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Try out a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Jupyter notebook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on mybinder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 an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online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course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on learning 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39499"/>
                  </a:ext>
                </a:extLst>
              </a:tr>
              <a:tr h="53339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Security Product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Sigma rules in your product such as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JoeSecurity has done</a:t>
                      </a:r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 a notebook that uses data from your product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Python interfaces to your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42326"/>
                  </a:ext>
                </a:extLst>
              </a:tr>
              <a:tr h="105187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Security 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 a notebook demonstrating a technique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Contribute Sigma rules to a repository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new attack techniques or examples to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MITRE ATT&amp;CK</a:t>
                      </a:r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 data-sets useful for testing Sigma rules such as the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MORDOR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298558"/>
                  </a:ext>
                </a:extLst>
              </a:tr>
              <a:tr h="1051877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InfoSec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Ask a team member to research these technologies and share them with the team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Ask peer companies if they have experience with ATT&amp;CK, Sigma, or Jupyter notebooks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 your team members to training on Python or notebooks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your voice as a customer to encourage vendors to support ATT&amp;CK, </a:t>
                      </a: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Sigma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Jupyter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85811"/>
                  </a:ext>
                </a:extLst>
              </a:tr>
              <a:tr h="45688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Cyber security organization or CERT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 advisories with Sigma rules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 MITRE ATT&amp;CK techniques in advice and guidance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83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712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D1F1-ED6D-45A0-8695-284C1673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EDBA-38F5-47BD-BEAA-58D822886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3077766"/>
          </a:xfrm>
        </p:spPr>
        <p:txBody>
          <a:bodyPr/>
          <a:lstStyle/>
          <a:p>
            <a:r>
              <a:rPr lang="en-US"/>
              <a:t>Blog: </a:t>
            </a:r>
            <a:r>
              <a:rPr lang="en-US">
                <a:hlinkClick r:id="rId2"/>
              </a:rPr>
              <a:t>https://medium.com/@johnlatwc/the-githubification-of-infosec-afbdbfaad1d1</a:t>
            </a:r>
            <a:endParaRPr lang="en-US"/>
          </a:p>
          <a:p>
            <a:r>
              <a:rPr lang="en-US" sz="4000"/>
              <a:t>[RU]: https://habr.com/ru/company/microsoft/blog/487584/</a:t>
            </a:r>
          </a:p>
        </p:txBody>
      </p:sp>
    </p:spTree>
    <p:extLst>
      <p:ext uri="{BB962C8B-B14F-4D97-AF65-F5344CB8AC3E}">
        <p14:creationId xmlns:p14="http://schemas.microsoft.com/office/powerpoint/2010/main" val="346817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279626-6941-4E8C-A126-D4635A9B1F9D}"/>
              </a:ext>
            </a:extLst>
          </p:cNvPr>
          <p:cNvGrpSpPr/>
          <p:nvPr/>
        </p:nvGrpSpPr>
        <p:grpSpPr>
          <a:xfrm>
            <a:off x="9394488" y="363881"/>
            <a:ext cx="1776749" cy="1065011"/>
            <a:chOff x="6014519" y="784316"/>
            <a:chExt cx="2261944" cy="14994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543537F-A9B0-4DF9-B4EB-9C96977F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4519" y="784316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7C963A-354B-436D-8992-68B42399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445" y="874427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E3C2FA-EF41-4DD9-8BA1-EEA1C9A6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2976" y="974754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FB3ECEB6-D747-4879-B331-E4B6EE637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699" y="1325631"/>
              <a:ext cx="1968855" cy="387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8118AE-4D11-456E-8CF2-588249E8B742}"/>
              </a:ext>
            </a:extLst>
          </p:cNvPr>
          <p:cNvGrpSpPr/>
          <p:nvPr/>
        </p:nvGrpSpPr>
        <p:grpSpPr>
          <a:xfrm>
            <a:off x="9154563" y="2053711"/>
            <a:ext cx="2514600" cy="1065011"/>
            <a:chOff x="9154563" y="2053711"/>
            <a:chExt cx="2514600" cy="106501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563" y="2053711"/>
              <a:ext cx="2514600" cy="1065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3BA6780-95CE-4346-8F01-6DF5C344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1865" y="2691353"/>
              <a:ext cx="1047782" cy="376938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D34A5-8243-42C4-A1C3-28F3DBFC2EDD}"/>
              </a:ext>
            </a:extLst>
          </p:cNvPr>
          <p:cNvSpPr/>
          <p:nvPr/>
        </p:nvSpPr>
        <p:spPr bwMode="auto">
          <a:xfrm>
            <a:off x="427036" y="363881"/>
            <a:ext cx="2186413" cy="1065011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Organized Knowledge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AF6ADB-1A7F-4112-AADF-8B24410565EF}"/>
              </a:ext>
            </a:extLst>
          </p:cNvPr>
          <p:cNvSpPr/>
          <p:nvPr/>
        </p:nvSpPr>
        <p:spPr bwMode="auto">
          <a:xfrm>
            <a:off x="427035" y="2053712"/>
            <a:ext cx="2186413" cy="1065011"/>
          </a:xfrm>
          <a:prstGeom prst="rect">
            <a:avLst/>
          </a:prstGeom>
          <a:solidFill>
            <a:srgbClr val="00B7C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Executable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Know-how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7B122D-4806-4DD3-8F62-DAC109BE81A4}"/>
              </a:ext>
            </a:extLst>
          </p:cNvPr>
          <p:cNvSpPr/>
          <p:nvPr/>
        </p:nvSpPr>
        <p:spPr bwMode="auto">
          <a:xfrm>
            <a:off x="427035" y="3767425"/>
            <a:ext cx="2186413" cy="106501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Repeatable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8D14D6-2D9D-4E3F-A3F3-0928BFB0A67E}"/>
              </a:ext>
            </a:extLst>
          </p:cNvPr>
          <p:cNvSpPr/>
          <p:nvPr/>
        </p:nvSpPr>
        <p:spPr bwMode="auto">
          <a:xfrm>
            <a:off x="427037" y="5541130"/>
            <a:ext cx="2186413" cy="106501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Promoting Community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62EDEA-0628-42BB-AD9E-14985CAA00C8}"/>
              </a:ext>
            </a:extLst>
          </p:cNvPr>
          <p:cNvGrpSpPr/>
          <p:nvPr/>
        </p:nvGrpSpPr>
        <p:grpSpPr>
          <a:xfrm>
            <a:off x="9708230" y="3743541"/>
            <a:ext cx="1407265" cy="1174536"/>
            <a:chOff x="6191386" y="3497262"/>
            <a:chExt cx="1855680" cy="166840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C242FD8-4550-4D98-AF89-D9455AE58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1387" y="3497262"/>
              <a:ext cx="1855679" cy="16684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D199E6-74B2-4855-9236-B0327CF2B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91386" y="4538750"/>
              <a:ext cx="1855679" cy="626919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AF50672-6842-4B44-BC98-BEDCF8EAA9DF}"/>
              </a:ext>
            </a:extLst>
          </p:cNvPr>
          <p:cNvSpPr/>
          <p:nvPr/>
        </p:nvSpPr>
        <p:spPr>
          <a:xfrm>
            <a:off x="2909313" y="499143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>
                <a:latin typeface="medium-content-serif-font"/>
              </a:rPr>
              <a:t>How do understand new techniques and threats as a cohesive whole? How do you avoid each defender having to do this on their own?</a:t>
            </a:r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D095D3-15FA-4360-8730-CC90E5A80A02}"/>
              </a:ext>
            </a:extLst>
          </p:cNvPr>
          <p:cNvSpPr/>
          <p:nvPr/>
        </p:nvSpPr>
        <p:spPr>
          <a:xfrm>
            <a:off x="2909313" y="2144962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>
                <a:latin typeface="medium-content-serif-font"/>
              </a:rPr>
              <a:t>How do you translate insight into defensive action? How could you describe a new techniques and threats in a way that it is usable agnostic of environment?</a:t>
            </a:r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C61BFC-D4E8-4E41-8D60-95FEB4D34B6A}"/>
              </a:ext>
            </a:extLst>
          </p:cNvPr>
          <p:cNvSpPr/>
          <p:nvPr/>
        </p:nvSpPr>
        <p:spPr>
          <a:xfrm>
            <a:off x="2882463" y="3926233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>
                <a:latin typeface="medium-content-serif-font"/>
              </a:rPr>
              <a:t>How do you make analysis repeatable, explainable and shareable? Can you share analytical expertise?</a:t>
            </a:r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8464E1-F397-4D18-8067-BE3F816E15E8}"/>
              </a:ext>
            </a:extLst>
          </p:cNvPr>
          <p:cNvGrpSpPr/>
          <p:nvPr/>
        </p:nvGrpSpPr>
        <p:grpSpPr>
          <a:xfrm>
            <a:off x="9655500" y="5317549"/>
            <a:ext cx="2496346" cy="1506082"/>
            <a:chOff x="9264100" y="5202830"/>
            <a:chExt cx="2295524" cy="143181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C645146-9BF8-4509-B307-61B4D7ECB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100" y="5202830"/>
              <a:ext cx="2295524" cy="143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 descr="A close up of a sign&#10;&#10;Description automatically generated">
              <a:extLst>
                <a:ext uri="{FF2B5EF4-FFF2-40B4-BE49-F238E27FC236}">
                  <a16:creationId xmlns:a16="http://schemas.microsoft.com/office/drawing/2014/main" id="{FCEC43E7-C5A4-4641-9BA1-2F072DFCF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0827" y="5300916"/>
              <a:ext cx="1522241" cy="625008"/>
            </a:xfrm>
            <a:prstGeom prst="rect">
              <a:avLst/>
            </a:prstGeom>
          </p:spPr>
        </p:pic>
        <p:pic>
          <p:nvPicPr>
            <p:cNvPr id="1032" name="Picture 8" descr="OSCD">
              <a:extLst>
                <a:ext uri="{FF2B5EF4-FFF2-40B4-BE49-F238E27FC236}">
                  <a16:creationId xmlns:a16="http://schemas.microsoft.com/office/drawing/2014/main" id="{34513DED-9A6E-4708-AF46-9A0EA8E8B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8948" y="5559869"/>
              <a:ext cx="634851" cy="100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6FD62BF-F970-4A11-906C-C173B7400603}"/>
              </a:ext>
            </a:extLst>
          </p:cNvPr>
          <p:cNvSpPr/>
          <p:nvPr/>
        </p:nvSpPr>
        <p:spPr>
          <a:xfrm>
            <a:off x="3047450" y="5572052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>
                <a:latin typeface="medium-content-serif-font"/>
              </a:rPr>
              <a:t>All these elements exist because of a community. Technology is needed but learning cannot happen without teaching and teaching is built on contribution. </a:t>
            </a:r>
            <a:endParaRPr lang="en-GB"/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B5D1C7-04F6-4D07-9732-093A9C19EF9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054" t="32752" r="15271" b="31773"/>
          <a:stretch/>
        </p:blipFill>
        <p:spPr>
          <a:xfrm>
            <a:off x="9675244" y="6031174"/>
            <a:ext cx="1594893" cy="7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85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Organized Knowledge</a:t>
            </a:r>
          </a:p>
        </p:txBody>
      </p:sp>
    </p:spTree>
    <p:extLst>
      <p:ext uri="{BB962C8B-B14F-4D97-AF65-F5344CB8AC3E}">
        <p14:creationId xmlns:p14="http://schemas.microsoft.com/office/powerpoint/2010/main" val="12091057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242744"/>
            <a:ext cx="10276621" cy="545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6935185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A4964-012F-4284-8DA5-C0875E8A7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495417" cy="2092325"/>
          </a:xfrm>
        </p:spPr>
        <p:txBody>
          <a:bodyPr/>
          <a:lstStyle/>
          <a:p>
            <a:r>
              <a:rPr lang="en-US" dirty="0"/>
              <a:t>New domains:</a:t>
            </a:r>
          </a:p>
          <a:p>
            <a:pPr lvl="1"/>
            <a:r>
              <a:rPr lang="en-US" dirty="0">
                <a:hlinkClick r:id="rId2"/>
              </a:rPr>
              <a:t>ICS/OT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Containers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Cloud</a:t>
            </a:r>
            <a:endParaRPr lang="en-US" dirty="0"/>
          </a:p>
          <a:p>
            <a:r>
              <a:rPr lang="en-US" dirty="0"/>
              <a:t>Redefined Data Sources</a:t>
            </a:r>
          </a:p>
          <a:p>
            <a:pPr lvl="1"/>
            <a:r>
              <a:rPr lang="en-US" dirty="0"/>
              <a:t>Define data sources needed for detection</a:t>
            </a:r>
          </a:p>
          <a:p>
            <a:pPr lvl="2"/>
            <a:r>
              <a:rPr lang="en-US" dirty="0"/>
              <a:t>What logs have the data?</a:t>
            </a:r>
          </a:p>
          <a:p>
            <a:pPr lvl="1"/>
            <a:r>
              <a:rPr lang="en-US" dirty="0"/>
              <a:t>Specify data components</a:t>
            </a:r>
          </a:p>
          <a:p>
            <a:pPr lvl="2"/>
            <a:r>
              <a:rPr lang="en-US" dirty="0"/>
              <a:t>What values are necessary to collect?</a:t>
            </a:r>
          </a:p>
          <a:p>
            <a:pPr lvl="1"/>
            <a:r>
              <a:rPr lang="en-US" dirty="0"/>
              <a:t>Examples: process, file, command, and network traffic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C53ED-74A3-4FAC-92F8-D43091D3A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New and Enhanced Domains for ATT&amp;CK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A358C-0C5D-4803-A561-B9D224744824}"/>
              </a:ext>
            </a:extLst>
          </p:cNvPr>
          <p:cNvSpPr txBox="1"/>
          <p:nvPr/>
        </p:nvSpPr>
        <p:spPr>
          <a:xfrm>
            <a:off x="886603" y="6625193"/>
            <a:ext cx="1127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What’s New in ATT&amp;CK v9?. Data Sources, Containers, Cloud, and more | MITRE ATT&amp;CK® (medium.com)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C6FA0-6505-4B81-A6C9-96382CC1F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056" y="1294226"/>
            <a:ext cx="4258995" cy="50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977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CFD382-1AE7-4983-92B7-1D747C03C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6056268" cy="2529923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0" indent="0">
              <a:buNone/>
            </a:pPr>
            <a:r>
              <a:rPr lang="en-US" sz="3600" dirty="0">
                <a:cs typeface="Segoe UI Light"/>
              </a:rPr>
              <a:t>OSSEM Detection Model</a:t>
            </a:r>
          </a:p>
          <a:p>
            <a:r>
              <a:rPr lang="en-US" sz="2000" dirty="0">
                <a:latin typeface="Sagoe UI Light"/>
              </a:rPr>
              <a:t>A community driven effort by the Open Threat Research (OTR) community</a:t>
            </a:r>
            <a:endParaRPr lang="en-US" sz="2000" dirty="0">
              <a:latin typeface="Sagoe UI Light"/>
              <a:cs typeface="Segoe UI"/>
            </a:endParaRPr>
          </a:p>
          <a:p>
            <a:r>
              <a:rPr lang="en-US" sz="2000" dirty="0">
                <a:latin typeface="Sagoe UI Light"/>
                <a:cs typeface="Segoe UI"/>
              </a:rPr>
              <a:t>Map ATT&amp;CK data sources -&gt; data components -&gt; Security Events </a:t>
            </a:r>
          </a:p>
          <a:p>
            <a:r>
              <a:rPr lang="en-US" sz="2000" dirty="0">
                <a:latin typeface="Sagoe UI Light"/>
                <a:cs typeface="Segoe UI"/>
              </a:rPr>
              <a:t>A Jupyter Notebook to show mappings in a network knowledge graph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E910A-2F5B-4155-BF52-4BFC7B1A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Mapping Data Sources to Security Events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E619-8F76-4CE1-81F8-765289419936}"/>
              </a:ext>
            </a:extLst>
          </p:cNvPr>
          <p:cNvSpPr txBox="1"/>
          <p:nvPr/>
        </p:nvSpPr>
        <p:spPr>
          <a:xfrm>
            <a:off x="886603" y="6625193"/>
            <a:ext cx="112776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ATT&amp;CK Techniques to Security Events — The OSSEM Project</a:t>
            </a:r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42E710F-9D58-4F5C-B7FC-CED34495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30" y="3726319"/>
            <a:ext cx="11236789" cy="2542587"/>
          </a:xfrm>
          <a:prstGeom prst="rect">
            <a:avLst/>
          </a:prstGeom>
        </p:spPr>
      </p:pic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28A1D7D6-2AF9-46E7-B323-4FD9C925C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25" y="1463790"/>
            <a:ext cx="5693713" cy="49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558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61AD5D-1BFA-4DC8-855F-41DB0F8C2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637791" cy="3754874"/>
          </a:xfrm>
        </p:spPr>
        <p:txBody>
          <a:bodyPr/>
          <a:lstStyle/>
          <a:p>
            <a:r>
              <a:rPr lang="en-US" dirty="0"/>
              <a:t>UNC 2452 (aka NOBELIUM)</a:t>
            </a:r>
          </a:p>
          <a:p>
            <a:r>
              <a:rPr lang="en-US" dirty="0"/>
              <a:t>Highlights which TTPs were observed</a:t>
            </a:r>
          </a:p>
          <a:p>
            <a:r>
              <a:rPr lang="en-US" dirty="0"/>
              <a:t>New techniques and variations added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E892177-5E34-4E15-8D4C-7F4704C7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ATT&amp;CK applied to SolarWinds Actor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46C41-6945-49A7-8462-8966B009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37" y="1212849"/>
            <a:ext cx="5036093" cy="5045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0F28E-8B5D-420C-B715-0609E0EF4563}"/>
              </a:ext>
            </a:extLst>
          </p:cNvPr>
          <p:cNvSpPr txBox="1"/>
          <p:nvPr/>
        </p:nvSpPr>
        <p:spPr>
          <a:xfrm>
            <a:off x="122237" y="6566503"/>
            <a:ext cx="944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https://medium.com/mitre-attack/identifying-unc2452-related-techniques-9f7b6c7f3714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9F6BC2-630D-42AA-839E-C708E496A9D6}"/>
              </a:ext>
            </a:extLst>
          </p:cNvPr>
          <p:cNvGrpSpPr/>
          <p:nvPr/>
        </p:nvGrpSpPr>
        <p:grpSpPr>
          <a:xfrm>
            <a:off x="7666037" y="1568063"/>
            <a:ext cx="4014920" cy="4335462"/>
            <a:chOff x="7437437" y="1058862"/>
            <a:chExt cx="4014920" cy="43354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ACA558-C228-43CE-91C6-C0F4E78E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7437" y="1058862"/>
              <a:ext cx="4014920" cy="4335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A578DD-05EB-4F6B-B33C-7A46CC73D391}"/>
                </a:ext>
              </a:extLst>
            </p:cNvPr>
            <p:cNvCxnSpPr>
              <a:cxnSpLocks/>
            </p:cNvCxnSpPr>
            <p:nvPr/>
          </p:nvCxnSpPr>
          <p:spPr>
            <a:xfrm>
              <a:off x="7742237" y="1973262"/>
              <a:ext cx="25908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AEBF03-C3C8-42A6-BD6B-142FC224EA92}"/>
                </a:ext>
              </a:extLst>
            </p:cNvPr>
            <p:cNvCxnSpPr>
              <a:cxnSpLocks/>
            </p:cNvCxnSpPr>
            <p:nvPr/>
          </p:nvCxnSpPr>
          <p:spPr>
            <a:xfrm>
              <a:off x="7742237" y="4030662"/>
              <a:ext cx="32766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A30E16-2BDC-4E98-AFF6-A76E345D4A7B}"/>
                </a:ext>
              </a:extLst>
            </p:cNvPr>
            <p:cNvCxnSpPr>
              <a:cxnSpLocks/>
            </p:cNvCxnSpPr>
            <p:nvPr/>
          </p:nvCxnSpPr>
          <p:spPr>
            <a:xfrm>
              <a:off x="7742237" y="3268662"/>
              <a:ext cx="21336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597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Executable Know-how</a:t>
            </a:r>
          </a:p>
        </p:txBody>
      </p:sp>
    </p:spTree>
    <p:extLst>
      <p:ext uri="{BB962C8B-B14F-4D97-AF65-F5344CB8AC3E}">
        <p14:creationId xmlns:p14="http://schemas.microsoft.com/office/powerpoint/2010/main" val="15021294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F3CD1181-7929-4859-831D-E80CB29E2427}"/>
    </a:ext>
  </a:extLst>
</a:theme>
</file>

<file path=ppt/theme/theme2.xml><?xml version="1.0" encoding="utf-8"?>
<a:theme xmlns:a="http://schemas.openxmlformats.org/drawingml/2006/main" name="8-50009_MSTIC_PPT_Template_Blue">
  <a:themeElements>
    <a:clrScheme name="MSTIC Blue Back">
      <a:dk1>
        <a:srgbClr val="505050"/>
      </a:dk1>
      <a:lt1>
        <a:sysClr val="window" lastClr="FFFFFF"/>
      </a:lt1>
      <a:dk2>
        <a:srgbClr val="0078D7"/>
      </a:dk2>
      <a:lt2>
        <a:srgbClr val="EAEAEA"/>
      </a:lt2>
      <a:accent1>
        <a:srgbClr val="00188F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A3AB59AE-8BD0-4478-BAC8-F0AB65BA2C7C}"/>
    </a:ext>
  </a:extLst>
</a:theme>
</file>

<file path=ppt/theme/theme3.xml><?xml version="1.0" encoding="utf-8"?>
<a:theme xmlns:a="http://schemas.openxmlformats.org/drawingml/2006/main" name="8-50009_MSTIC_PPT_Template_Dark_Gray">
  <a:themeElements>
    <a:clrScheme name="MSTIC Gray Back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BFC52CC6-36C5-4AB6-BE87-91B9AE14B4D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nal xmlns="87e467e5-c671-442a-81e4-0df1aa880edd">false</Final>
    <Draft_x0020_Completed xmlns="87e467e5-c671-442a-81e4-0df1aa880edd">false</Draft_x0020_Completed>
    <Analytic_x0020_Review_x0020_Completed xmlns="87e467e5-c671-442a-81e4-0df1aa880edd">false</Analytic_x0020_Review_x0020_Completed>
    <PublishingExpirationDate xmlns="http://schemas.microsoft.com/sharepoint/v3" xsi:nil="true"/>
    <PublishingStartDate xmlns="http://schemas.microsoft.com/sharepoint/v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EDA189290FC545AD991B51E2379F83" ma:contentTypeVersion="14" ma:contentTypeDescription="Create a new document." ma:contentTypeScope="" ma:versionID="2f81553b602a9f0d7fed10e4499d9a01">
  <xsd:schema xmlns:xsd="http://www.w3.org/2001/XMLSchema" xmlns:xs="http://www.w3.org/2001/XMLSchema" xmlns:p="http://schemas.microsoft.com/office/2006/metadata/properties" xmlns:ns1="http://schemas.microsoft.com/sharepoint/v3" xmlns:ns2="f6fdd4e2-1385-4e3b-83ed-cd04bbe9ea62" xmlns:ns3="87e467e5-c671-442a-81e4-0df1aa880edd" targetNamespace="http://schemas.microsoft.com/office/2006/metadata/properties" ma:root="true" ma:fieldsID="6f7dfd0bba7c5fc4d1e6c9e98477b583" ns1:_="" ns2:_="" ns3:_="">
    <xsd:import namespace="http://schemas.microsoft.com/sharepoint/v3"/>
    <xsd:import namespace="f6fdd4e2-1385-4e3b-83ed-cd04bbe9ea62"/>
    <xsd:import namespace="87e467e5-c671-442a-81e4-0df1aa880ed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Draft_x0020_Completed" minOccurs="0"/>
                <xsd:element ref="ns3:Analytic_x0020_Review_x0020_Completed" minOccurs="0"/>
                <xsd:element ref="ns3:Final" minOccurs="0"/>
                <xsd:element ref="ns1:PublishingStartDate" minOccurs="0"/>
                <xsd:element ref="ns1:PublishingExpirationDate" minOccurs="0"/>
                <xsd:element ref="ns2:LastSharedByUser" minOccurs="0"/>
                <xsd:element ref="ns2:LastSharedByTime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1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dd4e2-1385-4e3b-83ed-cd04bbe9ea6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467e5-c671-442a-81e4-0df1aa880edd" elementFormDefault="qualified">
    <xsd:import namespace="http://schemas.microsoft.com/office/2006/documentManagement/types"/>
    <xsd:import namespace="http://schemas.microsoft.com/office/infopath/2007/PartnerControls"/>
    <xsd:element name="Draft_x0020_Completed" ma:index="11" nillable="true" ma:displayName="Draft Completed" ma:default="0" ma:description="Box Checked by Author/Analyst when the initial draft is completed and ready for review" ma:internalName="Draft_x0020_Completed">
      <xsd:simpleType>
        <xsd:restriction base="dms:Boolean"/>
      </xsd:simpleType>
    </xsd:element>
    <xsd:element name="Analytic_x0020_Review_x0020_Completed" ma:index="12" nillable="true" ma:displayName="Analytic Review Completed" ma:default="0" ma:description="Checked when the analytic review is complete" ma:internalName="Analytic_x0020_Review_x0020_Completed">
      <xsd:simpleType>
        <xsd:restriction base="dms:Boolean"/>
      </xsd:simpleType>
    </xsd:element>
    <xsd:element name="Final" ma:index="13" nillable="true" ma:displayName="Final" ma:default="0" ma:description="Checked when the report has completed the final production review" ma:internalName="Final">
      <xsd:simpleType>
        <xsd:restriction base="dms:Boolean"/>
      </xsd:simpleType>
    </xsd:element>
    <xsd:element name="MediaServiceMetadata" ma:index="2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87e467e5-c671-442a-81e4-0df1aa880edd"/>
    <ds:schemaRef ds:uri="f6fdd4e2-1385-4e3b-83ed-cd04bbe9ea6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3B66B4-0D1F-461D-805A-DD1BF7514D34}">
  <ds:schemaRefs>
    <ds:schemaRef ds:uri="87e467e5-c671-442a-81e4-0df1aa880edd"/>
    <ds:schemaRef ds:uri="f6fdd4e2-1385-4e3b-83ed-cd04bbe9ea6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MSTIC_Template_16x9-macarmi-desktop</Template>
  <TotalTime>71</TotalTime>
  <Words>975</Words>
  <Application>Microsoft Office PowerPoint</Application>
  <PresentationFormat>Custom</PresentationFormat>
  <Paragraphs>127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medium-content-serif-font</vt:lpstr>
      <vt:lpstr>Sagoe UI Light</vt:lpstr>
      <vt:lpstr>Segoe</vt:lpstr>
      <vt:lpstr>Segoe UI</vt:lpstr>
      <vt:lpstr>Segoe UI Light</vt:lpstr>
      <vt:lpstr>Wingdings</vt:lpstr>
      <vt:lpstr>8-50009_MSTIC_PPT_Template_Light</vt:lpstr>
      <vt:lpstr>8-50009_MSTIC_PPT_Template_Blue</vt:lpstr>
      <vt:lpstr>8-50009_MSTIC_PPT_Template_Dark_Gray</vt:lpstr>
      <vt:lpstr>Office Theme</vt:lpstr>
      <vt:lpstr>1_8-50009_MSTIC_PPT_Template_Light</vt:lpstr>
      <vt:lpstr>Advancing InfoSec Towards an Open, Shareable, Contributor-Friendly model of speeding InfoSec learning</vt:lpstr>
      <vt:lpstr>If you want to go fast, go alone  If you want to go far, go together  African Proverb</vt:lpstr>
      <vt:lpstr>PowerPoint Presentation</vt:lpstr>
      <vt:lpstr>Organized Knowledge</vt:lpstr>
      <vt:lpstr>Knowledge</vt:lpstr>
      <vt:lpstr>New and Enhanced Domains for ATT&amp;CK</vt:lpstr>
      <vt:lpstr>Mapping Data Sources to Security Events</vt:lpstr>
      <vt:lpstr>ATT&amp;CK applied to SolarWinds Actor</vt:lpstr>
      <vt:lpstr>Executable Know-how</vt:lpstr>
      <vt:lpstr>PowerPoint Presentation</vt:lpstr>
      <vt:lpstr>Sigma Developments</vt:lpstr>
      <vt:lpstr>Sigma Rule adoption in SecOps prodcuts</vt:lpstr>
      <vt:lpstr>Network Detections</vt:lpstr>
      <vt:lpstr>Repeatable Analysis</vt:lpstr>
      <vt:lpstr> Jupyter</vt:lpstr>
      <vt:lpstr>Common SecOps Visualizations </vt:lpstr>
      <vt:lpstr>Pivots in MSTICPy</vt:lpstr>
      <vt:lpstr>DataSets</vt:lpstr>
      <vt:lpstr>Samir’s EVTX Repository</vt:lpstr>
      <vt:lpstr>Pre-Recorded Data Sets</vt:lpstr>
      <vt:lpstr>Data Sets and Simulation Environments</vt:lpstr>
      <vt:lpstr>Promoting Community</vt:lpstr>
      <vt:lpstr>Community</vt:lpstr>
      <vt:lpstr>PowerPoint Presentation</vt:lpstr>
      <vt:lpstr>Open Threat Research Community</vt:lpstr>
      <vt:lpstr>“Githubification” of Infosec</vt:lpstr>
      <vt:lpstr>Call To Action</vt:lpstr>
      <vt:lpstr>Further Resources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</dc:title>
  <dc:subject>&lt;Speech title here&gt;</dc:subject>
  <dc:creator>Madeline Carmichael</dc:creator>
  <cp:keywords>MSTIC</cp:keywords>
  <dc:description>Template: Mitchell Derrey, Silver Fox Productions_x000d_
Formatting: _x000d_
Audience Type:</dc:description>
  <cp:lastModifiedBy>John Lambert (MSTIC)</cp:lastModifiedBy>
  <cp:revision>16</cp:revision>
  <dcterms:created xsi:type="dcterms:W3CDTF">2018-05-21T12:24:10Z</dcterms:created>
  <dcterms:modified xsi:type="dcterms:W3CDTF">2021-06-10T15:40:12Z</dcterms:modified>
  <cp:category>MSTIC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0x01010095EDA189290FC545AD991B51E2379F83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SetDate">
    <vt:lpwstr>2018-05-23T09:42:54.3264097Z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Manual</vt:lpwstr>
  </property>
  <property fmtid="{D5CDD505-2E9C-101B-9397-08002B2CF9AE}" pid="16" name="Sensitivity">
    <vt:lpwstr>General</vt:lpwstr>
  </property>
</Properties>
</file>